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86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2" r:id="rId4"/>
    <p:sldId id="259" r:id="rId5"/>
    <p:sldId id="273" r:id="rId6"/>
    <p:sldId id="263" r:id="rId7"/>
    <p:sldId id="264" r:id="rId8"/>
    <p:sldId id="266" r:id="rId9"/>
    <p:sldId id="267" r:id="rId10"/>
  </p:sldIdLst>
  <p:sldSz cx="12188825" cy="6858000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4F9"/>
    <a:srgbClr val="E7F2F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67"/>
  </p:normalViewPr>
  <p:slideViewPr>
    <p:cSldViewPr showGuides="1">
      <p:cViewPr varScale="1">
        <p:scale>
          <a:sx n="73" d="100"/>
          <a:sy n="73" d="100"/>
        </p:scale>
        <p:origin x="1440" y="1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706A6-D1EE-432A-8B38-97434BC204C5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176F5-FE0F-4A3B-8BD6-DA889B743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3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C584-B0AD-4A31-92E9-99674F0ACF13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4ECD1-FF90-4DA5-B10F-7AA83AFA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ECD1-FF90-4DA5-B10F-7AA83AFA5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5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ECD1-FF90-4DA5-B10F-7AA83AFA5F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9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ECD1-FF90-4DA5-B10F-7AA83AFA5F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08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ECD1-FF90-4DA5-B10F-7AA83AFA5F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00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Arial Narrow" panose="020B0606020202030204" pitchFamily="34" charset="0"/>
              </a:rPr>
              <a:t>The proposed rule applies to: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Every RTO that has energy and capacity markets;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Electric generation resource located within an RTO; and that has a 90-day fuel supply on site;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Not subject to cost of service regulation;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It is clear from the DOE NOPR that the target is coal and nuclear generation.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400" dirty="0" smtClean="0">
                <a:latin typeface="Arial Narrow" panose="020B0606020202030204" pitchFamily="34" charset="0"/>
              </a:rPr>
              <a:t>Each RTO must: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Purchase electricity from such resource; and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Provide for recovery of costs and a return of and on equity.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2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Not ERCOT, not CAISO, not SPP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MISO not clear – questionable</a:t>
            </a:r>
            <a:r>
              <a:rPr lang="en-US" baseline="0" dirty="0" smtClean="0"/>
              <a:t> if it has a “capacity market”; significant amount of generation is cost of service.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NYISO – has ZECs for nukes; no coal left.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ISONE – nukes are profitable; no coal left.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10FA4-8931-44C9-AADE-E89862D41E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9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4A26-AC92-4FD9-B00F-085AD011EC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2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Arial Narrow" panose="020B0606020202030204" pitchFamily="34" charset="0"/>
              </a:rPr>
              <a:t>#3 </a:t>
            </a: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PJM agrees with some and disagrees with some points in the DOE report – We have a better way!</a:t>
            </a:r>
          </a:p>
          <a:p>
            <a:endParaRPr lang="en-US" sz="1200" dirty="0">
              <a:latin typeface="Arial Narrow" panose="020B0606020202030204" pitchFamily="34" charset="0"/>
            </a:endParaRP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4A26-AC92-4FD9-B00F-085AD011EC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3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Arial Narrow" panose="020B0606020202030204" pitchFamily="34" charset="0"/>
              </a:rPr>
              <a:t>Improved Incentives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Would correct incentive pitfalls of current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Improve performance incentives, especially during tight system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Values all resources needed to serve 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 Narrow" panose="020B0606020202030204" pitchFamily="34" charset="0"/>
              </a:rPr>
              <a:t>Flexible resources can compete for infra-marginal rents</a:t>
            </a:r>
          </a:p>
          <a:p>
            <a:pPr marL="742950" lvl="1" indent="-285750">
              <a:buFont typeface="Arial Narrow" panose="020B0606020202030204" pitchFamily="34" charset="0"/>
              <a:buChar char="–"/>
            </a:pPr>
            <a:r>
              <a:rPr lang="en-US" sz="1400" dirty="0" smtClean="0">
                <a:latin typeface="Arial Narrow" panose="020B0606020202030204" pitchFamily="34" charset="0"/>
              </a:rPr>
              <a:t>Incentivizes flexibility</a:t>
            </a:r>
          </a:p>
          <a:p>
            <a:pPr marL="742950" lvl="1" indent="-285750">
              <a:buFont typeface="Arial Narrow" panose="020B0606020202030204" pitchFamily="34" charset="0"/>
              <a:buChar char="–"/>
            </a:pPr>
            <a:r>
              <a:rPr lang="en-US" sz="1400" dirty="0" smtClean="0">
                <a:latin typeface="Arial Narrow" panose="020B0606020202030204" pitchFamily="34" charset="0"/>
              </a:rPr>
              <a:t>Current method promotes inflexible bidding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10FA4-8931-44C9-AADE-E89862D41E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47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10FA4-8931-44C9-AADE-E89862D41E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7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jm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/>
          </p:cNvPr>
          <p:cNvSpPr/>
          <p:nvPr userDrawn="1"/>
        </p:nvSpPr>
        <p:spPr>
          <a:xfrm>
            <a:off x="786605" y="6387967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1" descr="G:\Corporate\PJM templates and standards\new ppt templates\2012-16-9Ratio-TemplateElements-03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G:\Corporate\PJM templates and standards\new ppt templates\2012-16-9Ratio-TemplateElements-0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"/>
          <a:stretch>
            <a:fillRect/>
          </a:stretch>
        </p:blipFill>
        <p:spPr bwMode="auto">
          <a:xfrm>
            <a:off x="0" y="0"/>
            <a:ext cx="121888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pic>
        <p:nvPicPr>
          <p:cNvPr id="8" name="Picture 2" descr="G:\Corporate\90th Anniversary Materials\2016 90th Anniversay Idenitifier\2016 90th Anniversary Bu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" y="4343400"/>
            <a:ext cx="1728787" cy="144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hlinkClick r:id="rId2"/>
          </p:cNvPr>
          <p:cNvSpPr/>
          <p:nvPr userDrawn="1"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086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80332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50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2057400"/>
            <a:ext cx="538339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20574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1910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604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6796" y="6235156"/>
            <a:ext cx="812588" cy="365125"/>
          </a:xfrm>
          <a:prstGeom prst="rect">
            <a:avLst/>
          </a:prstGeom>
        </p:spPr>
        <p:txBody>
          <a:bodyPr/>
          <a:lstStyle/>
          <a:p>
            <a:fld id="{600062DB-BDD4-46CA-9EC6-BF2D18C295DF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760" y="6253715"/>
            <a:ext cx="1999832" cy="451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784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hyperlink" Target="http://www.pjm.com/" TargetMode="Externa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8"/>
          </p:cNvPr>
          <p:cNvSpPr/>
          <p:nvPr/>
        </p:nvSpPr>
        <p:spPr>
          <a:xfrm>
            <a:off x="760412" y="6381750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8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11" descr="G:\Corporate\PJM templates and standards\new ppt templates\2012-16-9Ratio-TemplateElements-0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G:\Corporate\PJM templates and standards\new ppt templates\2012-16-9Ratio-TemplateElements-0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7"/>
          <a:stretch>
            <a:fillRect/>
          </a:stretch>
        </p:blipFill>
        <p:spPr bwMode="auto">
          <a:xfrm>
            <a:off x="0" y="0"/>
            <a:ext cx="12188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696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891213" y="6381750"/>
            <a:ext cx="450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fld id="{D0A9EF66-B759-4028-8EC0-388D1F2AD705}" type="slidenum">
              <a:rPr lang="en-US" altLang="en-US" sz="1300">
                <a:solidFill>
                  <a:schemeClr val="bg1"/>
                </a:solidFill>
              </a:rPr>
              <a:pPr/>
              <a:t>‹#›</a:t>
            </a:fld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81750"/>
            <a:ext cx="3859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sp>
        <p:nvSpPr>
          <p:cNvPr id="3" name="Rounded Rectangle 2">
            <a:hlinkClick r:id="rId8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28" r:id="rId2"/>
    <p:sldLayoutId id="2147485829" r:id="rId3"/>
    <p:sldLayoutId id="2147485830" r:id="rId4"/>
    <p:sldLayoutId id="2147485831" r:id="rId5"/>
    <p:sldLayoutId id="2147485833" r:id="rId6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lang="en-US" altLang="en-US" sz="2800" dirty="0">
          <a:solidFill>
            <a:srgbClr val="45454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5pPr>
      <a:lvl6pPr marL="60949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6pPr>
      <a:lvl7pPr marL="1218987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7pPr>
      <a:lvl8pPr marL="1828480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8pPr>
      <a:lvl9pPr marL="243797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2800" dirty="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335221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961707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571200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518069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Resilience and Reliability in PJM’s</a:t>
            </a:r>
            <a:br>
              <a:rPr lang="en-US" dirty="0" smtClean="0"/>
            </a:br>
            <a:r>
              <a:rPr lang="en-US" dirty="0" smtClean="0"/>
              <a:t>Competitive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2612" y="4114800"/>
            <a:ext cx="4367662" cy="1752600"/>
          </a:xfrm>
        </p:spPr>
        <p:txBody>
          <a:bodyPr/>
          <a:lstStyle/>
          <a:p>
            <a:r>
              <a:rPr lang="en-US" sz="2400" dirty="0" smtClean="0"/>
              <a:t>Stu Bresler</a:t>
            </a:r>
          </a:p>
          <a:p>
            <a:r>
              <a:rPr lang="en-US" sz="2400" dirty="0" smtClean="0"/>
              <a:t>SVP - Operations &amp; Markets</a:t>
            </a:r>
          </a:p>
          <a:p>
            <a:r>
              <a:rPr lang="en-US" sz="2400" dirty="0" smtClean="0"/>
              <a:t>PJM Interconnection, LLC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sz="2800" dirty="0" smtClean="0"/>
              <a:t>Generator </a:t>
            </a:r>
            <a:r>
              <a:rPr lang="en-US" altLang="en-US" sz="2800" dirty="0"/>
              <a:t>Reliability Attributes in Changing Portfolios –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Individual </a:t>
            </a:r>
            <a:r>
              <a:rPr lang="en-US" altLang="en-US" sz="2800" dirty="0"/>
              <a:t>Reliability Attribute </a:t>
            </a:r>
            <a:r>
              <a:rPr lang="en-US" altLang="en-US" sz="2800" dirty="0" smtClean="0"/>
              <a:t>Ratios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072141" y="914400"/>
            <a:ext cx="1043532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1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Natural Gas Generation by </a:t>
            </a:r>
            <a:r>
              <a:rPr lang="en-US" altLang="en-US" dirty="0" smtClean="0"/>
              <a:t>Region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23703"/>
              </p:ext>
            </p:extLst>
          </p:nvPr>
        </p:nvGraphicFramePr>
        <p:xfrm>
          <a:off x="303212" y="1524000"/>
          <a:ext cx="11277610" cy="39623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990600"/>
                <a:gridCol w="838207"/>
                <a:gridCol w="762000"/>
                <a:gridCol w="914400"/>
                <a:gridCol w="838200"/>
                <a:gridCol w="914400"/>
                <a:gridCol w="990600"/>
                <a:gridCol w="838200"/>
                <a:gridCol w="855209"/>
                <a:gridCol w="943997"/>
                <a:gridCol w="943997"/>
              </a:tblGrid>
              <a:tr h="421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FUEL </a:t>
                      </a:r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TYPE 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ERCOT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FRCC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ISO-NE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 MISO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NYISO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PEAK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PJM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SOCO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SPP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TVA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 VACAR-S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Coal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37%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33%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28%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33%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37%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Hydro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25%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Natural </a:t>
                      </a:r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Gas 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8987" rtl="0" eaLnBrk="1" fontAlgn="ctr" latinLnBrk="0" hangingPunct="1"/>
                      <a:r>
                        <a:rPr lang="en-US" sz="2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49%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39%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38%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34%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rgbClr val="E7F2FC"/>
                    </a:solidFill>
                  </a:tcPr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Nuclear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Wind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Oil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Solar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288" marR="18288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Prepare + Operate + Recover = </a:t>
            </a:r>
            <a:r>
              <a:rPr lang="en-US" altLang="en-US" dirty="0" smtClean="0"/>
              <a:t>Resilience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181" y="864393"/>
            <a:ext cx="7416412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84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341181" y="661988"/>
            <a:ext cx="5472112" cy="5472112"/>
            <a:chOff x="3594100" y="966788"/>
            <a:chExt cx="5167312" cy="5167312"/>
          </a:xfrm>
        </p:grpSpPr>
        <p:sp>
          <p:nvSpPr>
            <p:cNvPr id="8" name="Oval 7"/>
            <p:cNvSpPr/>
            <p:nvPr/>
          </p:nvSpPr>
          <p:spPr>
            <a:xfrm>
              <a:off x="3594100" y="966788"/>
              <a:ext cx="5167312" cy="516731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09843" y="1682531"/>
              <a:ext cx="3735827" cy="37358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21982" y="766172"/>
            <a:ext cx="177743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ISO-NE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634302" y="990600"/>
            <a:ext cx="1600200" cy="1600200"/>
          </a:xfrm>
          <a:prstGeom prst="noSmoking">
            <a:avLst>
              <a:gd name="adj" fmla="val 592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902" y="3171955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CAISO</a:t>
            </a:r>
            <a:endParaRPr lang="en-US" sz="5400" dirty="0"/>
          </a:p>
        </p:txBody>
      </p:sp>
      <p:sp>
        <p:nvSpPr>
          <p:cNvPr id="15" name="&quot;No&quot; Symbol 14"/>
          <p:cNvSpPr/>
          <p:nvPr/>
        </p:nvSpPr>
        <p:spPr>
          <a:xfrm>
            <a:off x="648589" y="2819400"/>
            <a:ext cx="1600200" cy="1600200"/>
          </a:xfrm>
          <a:prstGeom prst="noSmoking">
            <a:avLst>
              <a:gd name="adj" fmla="val 592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812" y="4968798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SPP</a:t>
            </a:r>
            <a:endParaRPr lang="en-US" sz="5400" dirty="0"/>
          </a:p>
        </p:txBody>
      </p:sp>
      <p:sp>
        <p:nvSpPr>
          <p:cNvPr id="17" name="&quot;No&quot; Symbol 16"/>
          <p:cNvSpPr/>
          <p:nvPr/>
        </p:nvSpPr>
        <p:spPr>
          <a:xfrm>
            <a:off x="648589" y="4572000"/>
            <a:ext cx="1600200" cy="1600200"/>
          </a:xfrm>
          <a:prstGeom prst="noSmoking">
            <a:avLst>
              <a:gd name="adj" fmla="val 592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12" y="1329035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ERCOT</a:t>
            </a:r>
            <a:endParaRPr lang="en-US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4189412" y="4942041"/>
            <a:ext cx="1585914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MISO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0412" y="4791566"/>
            <a:ext cx="1905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NYISO</a:t>
            </a:r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965675" y="2286482"/>
            <a:ext cx="2223125" cy="2223125"/>
            <a:chOff x="6055682" y="2196475"/>
            <a:chExt cx="2223125" cy="2223125"/>
          </a:xfrm>
        </p:grpSpPr>
        <p:sp>
          <p:nvSpPr>
            <p:cNvPr id="19" name="Donut 18"/>
            <p:cNvSpPr/>
            <p:nvPr/>
          </p:nvSpPr>
          <p:spPr>
            <a:xfrm>
              <a:off x="6055682" y="2196475"/>
              <a:ext cx="2223125" cy="2223125"/>
            </a:xfrm>
            <a:prstGeom prst="donut">
              <a:avLst>
                <a:gd name="adj" fmla="val 10902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138" y="3346932"/>
              <a:ext cx="646974" cy="656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646" y="3346932"/>
              <a:ext cx="581025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6296662" y="2691076"/>
              <a:ext cx="1778950" cy="64633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</a:rPr>
                <a:t>PJM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Donut 24"/>
          <p:cNvSpPr/>
          <p:nvPr/>
        </p:nvSpPr>
        <p:spPr>
          <a:xfrm>
            <a:off x="5323390" y="1722439"/>
            <a:ext cx="3429000" cy="3429000"/>
          </a:xfrm>
          <a:prstGeom prst="donut">
            <a:avLst>
              <a:gd name="adj" fmla="val 914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NOPR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638301"/>
            <a:ext cx="5256211" cy="3886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 Narrow" panose="020B0606020202030204" pitchFamily="34" charset="0"/>
              </a:rPr>
              <a:t>Positives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Focused on reliability and resilience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Recognizes unique attributes of resources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Recognizes current market limitations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323012" y="1600201"/>
            <a:ext cx="5256212" cy="3962400"/>
          </a:xfrm>
          <a:prstGeom prst="rect">
            <a:avLst/>
          </a:prstGeom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marL="4556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en-US" altLang="en-US" sz="28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522413" indent="-3032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32013" indent="-3032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41613" indent="-303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3200" b="1" kern="0" dirty="0" smtClean="0">
                <a:latin typeface="Arial Narrow" panose="020B0606020202030204" pitchFamily="34" charset="0"/>
              </a:rPr>
              <a:t>Negatives</a:t>
            </a:r>
          </a:p>
          <a:p>
            <a:r>
              <a:rPr lang="en-US" sz="3200" kern="0" dirty="0" smtClean="0">
                <a:latin typeface="Arial Narrow" panose="020B0606020202030204" pitchFamily="34" charset="0"/>
              </a:rPr>
              <a:t>No clear problem statement</a:t>
            </a:r>
          </a:p>
          <a:p>
            <a:r>
              <a:rPr lang="en-US" sz="3200" kern="0" dirty="0" smtClean="0">
                <a:latin typeface="Arial Narrow" panose="020B0606020202030204" pitchFamily="34" charset="0"/>
              </a:rPr>
              <a:t>Misuses industry facts including PJM’s Polar Vortex Report</a:t>
            </a:r>
          </a:p>
          <a:p>
            <a:r>
              <a:rPr lang="en-US" sz="3200" kern="0" dirty="0" smtClean="0">
                <a:latin typeface="Arial Narrow" panose="020B0606020202030204" pitchFamily="34" charset="0"/>
              </a:rPr>
              <a:t>Undermines benefits of competitive markets</a:t>
            </a:r>
            <a:endParaRPr lang="en-US" sz="3200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PJM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412" y="1143895"/>
            <a:ext cx="6019800" cy="243750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PJM agrees with goals of reliability and resilience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8012" y="1143000"/>
            <a:ext cx="4953000" cy="372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P</a:t>
            </a:r>
            <a:r>
              <a:rPr lang="en-US" sz="3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roblem </a:t>
            </a:r>
            <a:r>
              <a:rPr lang="en-US" sz="3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to </a:t>
            </a:r>
            <a:r>
              <a:rPr lang="en-US" sz="3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Resolve</a:t>
            </a:r>
            <a:r>
              <a:rPr lang="en-US" sz="3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: </a:t>
            </a:r>
            <a:r>
              <a:rPr lang="en-US" sz="3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/>
            </a:r>
            <a:br>
              <a:rPr lang="en-US" sz="3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</a:br>
            <a:r>
              <a:rPr lang="en-US" sz="4000" dirty="0" smtClean="0">
                <a:latin typeface="Arial Narrow" panose="020B0606020202030204" pitchFamily="34" charset="0"/>
              </a:rPr>
              <a:t>Not </a:t>
            </a:r>
            <a:r>
              <a:rPr lang="en-US" sz="4000" dirty="0">
                <a:latin typeface="Arial Narrow" panose="020B0606020202030204" pitchFamily="34" charset="0"/>
              </a:rPr>
              <a:t>all resources are being appropriately compensated for the reliability value they are </a:t>
            </a:r>
            <a:r>
              <a:rPr lang="en-US" sz="4000" dirty="0" smtClean="0">
                <a:latin typeface="Arial Narrow" panose="020B0606020202030204" pitchFamily="34" charset="0"/>
              </a:rPr>
              <a:t>providing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612" y="3810000"/>
            <a:ext cx="5943600" cy="1057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lvl="1" indent="0"/>
            <a:r>
              <a:rPr lang="en-US" sz="4000" dirty="0">
                <a:latin typeface="Arial Narrow" panose="020B0606020202030204" pitchFamily="34" charset="0"/>
              </a:rPr>
              <a:t>Market </a:t>
            </a:r>
            <a:r>
              <a:rPr lang="en-US" sz="4000" dirty="0" smtClean="0">
                <a:latin typeface="Arial Narrow" panose="020B0606020202030204" pitchFamily="34" charset="0"/>
              </a:rPr>
              <a:t>solutions </a:t>
            </a:r>
            <a:r>
              <a:rPr lang="en-US" sz="4000" dirty="0">
                <a:latin typeface="Arial Narrow" panose="020B0606020202030204" pitchFamily="34" charset="0"/>
              </a:rPr>
              <a:t>are </a:t>
            </a:r>
            <a:r>
              <a:rPr lang="en-US" sz="4000" dirty="0" smtClean="0">
                <a:latin typeface="Arial Narrow" panose="020B0606020202030204" pitchFamily="34" charset="0"/>
              </a:rPr>
              <a:t>best</a:t>
            </a:r>
            <a:endParaRPr lang="en-US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6212" y="1384518"/>
            <a:ext cx="41148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Narrow" panose="020B0606020202030204" pitchFamily="34" charset="0"/>
              </a:rPr>
              <a:t>Utilize a separate pricing run of the </a:t>
            </a:r>
            <a:r>
              <a:rPr lang="en-US" sz="2800" dirty="0" smtClean="0">
                <a:latin typeface="Arial Narrow" panose="020B0606020202030204" pitchFamily="34" charset="0"/>
              </a:rPr>
              <a:t>Dispatch software </a:t>
            </a:r>
            <a:r>
              <a:rPr lang="en-US" sz="2800" dirty="0">
                <a:latin typeface="Arial Narrow" panose="020B0606020202030204" pitchFamily="34" charset="0"/>
              </a:rPr>
              <a:t>to calculate </a:t>
            </a:r>
            <a:r>
              <a:rPr lang="en-US" sz="2800" dirty="0" smtClean="0">
                <a:latin typeface="Arial Narrow" panose="020B0606020202030204" pitchFamily="34" charset="0"/>
              </a:rPr>
              <a:t>LMPs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Price Formation Enhancements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0412" y="1028252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 Narrow" panose="020B0606020202030204" pitchFamily="34" charset="0"/>
              </a:rPr>
              <a:t>1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99244" y="1383360"/>
            <a:ext cx="447676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Narrow" panose="020B0606020202030204" pitchFamily="34" charset="0"/>
              </a:rPr>
              <a:t>Enhance the price calculation </a:t>
            </a:r>
            <a:r>
              <a:rPr lang="en-US" sz="2800" dirty="0" smtClean="0">
                <a:latin typeface="Arial Narrow" panose="020B0606020202030204" pitchFamily="34" charset="0"/>
              </a:rPr>
              <a:t/>
            </a:r>
            <a:br>
              <a:rPr lang="en-US" sz="2800" dirty="0" smtClean="0">
                <a:latin typeface="Arial Narrow" panose="020B0606020202030204" pitchFamily="34" charset="0"/>
              </a:rPr>
            </a:br>
            <a:r>
              <a:rPr lang="en-US" sz="2800" dirty="0" smtClean="0">
                <a:latin typeface="Arial Narrow" panose="020B0606020202030204" pitchFamily="34" charset="0"/>
              </a:rPr>
              <a:t>to better </a:t>
            </a:r>
            <a:r>
              <a:rPr lang="en-US" sz="2800" dirty="0">
                <a:latin typeface="Arial Narrow" panose="020B0606020202030204" pitchFamily="34" charset="0"/>
              </a:rPr>
              <a:t>reflect the actual cost of serving </a:t>
            </a:r>
            <a:r>
              <a:rPr lang="en-US" sz="2800" dirty="0" smtClean="0">
                <a:latin typeface="Arial Narrow" panose="020B0606020202030204" pitchFamily="34" charset="0"/>
              </a:rPr>
              <a:t>load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13444" y="1027094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 Narrow" panose="020B0606020202030204" pitchFamily="34" charset="0"/>
              </a:rPr>
              <a:t>2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4312" y="4038600"/>
            <a:ext cx="40767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Narrow" panose="020B0606020202030204" pitchFamily="34" charset="0"/>
              </a:rPr>
              <a:t>Explicitly compensate </a:t>
            </a:r>
            <a:br>
              <a:rPr lang="en-US" sz="2800" dirty="0" smtClean="0">
                <a:latin typeface="Arial Narrow" panose="020B0606020202030204" pitchFamily="34" charset="0"/>
              </a:rPr>
            </a:br>
            <a:r>
              <a:rPr lang="en-US" sz="2800" dirty="0" smtClean="0">
                <a:latin typeface="Arial Narrow" panose="020B0606020202030204" pitchFamily="34" charset="0"/>
              </a:rPr>
              <a:t>resources for </a:t>
            </a:r>
            <a:r>
              <a:rPr lang="en-US" sz="2800" dirty="0">
                <a:latin typeface="Arial Narrow" panose="020B0606020202030204" pitchFamily="34" charset="0"/>
              </a:rPr>
              <a:t>following dispatch</a:t>
            </a:r>
          </a:p>
        </p:txBody>
      </p:sp>
      <p:sp>
        <p:nvSpPr>
          <p:cNvPr id="12" name="Oval 11"/>
          <p:cNvSpPr/>
          <p:nvPr/>
        </p:nvSpPr>
        <p:spPr>
          <a:xfrm>
            <a:off x="798512" y="3682334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 Narrow" panose="020B0606020202030204" pitchFamily="34" charset="0"/>
              </a:rPr>
              <a:t>3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9244" y="4038600"/>
            <a:ext cx="447676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Narrow" panose="020B0606020202030204" pitchFamily="34" charset="0"/>
              </a:rPr>
              <a:t>Enhance</a:t>
            </a:r>
            <a:br>
              <a:rPr lang="en-US" sz="2800" dirty="0" smtClean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s</a:t>
            </a:r>
            <a:r>
              <a:rPr lang="en-US" sz="2800" dirty="0" smtClean="0">
                <a:latin typeface="Arial Narrow" panose="020B0606020202030204" pitchFamily="34" charset="0"/>
              </a:rPr>
              <a:t>hortage pricing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13444" y="3682333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 Narrow" panose="020B0606020202030204" pitchFamily="34" charset="0"/>
              </a:rPr>
              <a:t>4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of </a:t>
            </a:r>
            <a:r>
              <a:rPr lang="en-US" dirty="0" smtClean="0"/>
              <a:t>Price Formation Enhancements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2212" y="1394795"/>
            <a:ext cx="777240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Uplift Reduction</a:t>
            </a:r>
          </a:p>
          <a:p>
            <a:pPr marL="306387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Include more operator </a:t>
            </a:r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actions in LMP</a:t>
            </a:r>
          </a:p>
          <a:p>
            <a:pPr marL="306387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Reduce revenue </a:t>
            </a:r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shifts caused by </a:t>
            </a: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uplift</a:t>
            </a:r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1412" y="3429000"/>
            <a:ext cx="1048177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b="1" dirty="0">
                <a:latin typeface="Arial Narrow" panose="020B0606020202030204" pitchFamily="34" charset="0"/>
              </a:rPr>
              <a:t>Improved </a:t>
            </a:r>
            <a:r>
              <a:rPr lang="en-US" sz="3200" b="1" dirty="0" smtClean="0">
                <a:latin typeface="Arial Narrow" panose="020B0606020202030204" pitchFamily="34" charset="0"/>
              </a:rPr>
              <a:t>Incentives: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Correct </a:t>
            </a:r>
            <a:r>
              <a:rPr lang="en-US" sz="2800" dirty="0">
                <a:latin typeface="Arial Narrow" panose="020B0606020202030204" pitchFamily="34" charset="0"/>
              </a:rPr>
              <a:t>incentive pitfalls of current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Value </a:t>
            </a:r>
            <a:r>
              <a:rPr lang="en-US" sz="2800" dirty="0">
                <a:latin typeface="Arial Narrow" panose="020B0606020202030204" pitchFamily="34" charset="0"/>
              </a:rPr>
              <a:t>all resources needed to serve 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Induce competition for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Improve performance incentives, especially during tight system </a:t>
            </a:r>
            <a:r>
              <a:rPr lang="en-US" sz="2800" dirty="0" smtClean="0">
                <a:latin typeface="Arial Narrow" panose="020B0606020202030204" pitchFamily="34" charset="0"/>
              </a:rPr>
              <a:t>conditions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394795"/>
            <a:ext cx="1524000" cy="178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766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JM_Colorss">
      <a:dk1>
        <a:sysClr val="windowText" lastClr="000000"/>
      </a:dk1>
      <a:lt1>
        <a:srgbClr val="FFFFFF"/>
      </a:lt1>
      <a:dk2>
        <a:srgbClr val="000000"/>
      </a:dk2>
      <a:lt2>
        <a:srgbClr val="EEECE1"/>
      </a:lt2>
      <a:accent1>
        <a:srgbClr val="013366"/>
      </a:accent1>
      <a:accent2>
        <a:srgbClr val="99CC00"/>
      </a:accent2>
      <a:accent3>
        <a:srgbClr val="00B0F0"/>
      </a:accent3>
      <a:accent4>
        <a:srgbClr val="FF9900"/>
      </a:accent4>
      <a:accent5>
        <a:srgbClr val="808080"/>
      </a:accent5>
      <a:accent6>
        <a:srgbClr val="FF00FF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568</Words>
  <Application>Microsoft Macintosh PowerPoint</Application>
  <PresentationFormat>Custom</PresentationFormat>
  <Paragraphs>182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Default Theme</vt:lpstr>
      <vt:lpstr>Resilience and Reliability in PJM’s Competitive Markets</vt:lpstr>
      <vt:lpstr>Generator Reliability Attributes in Changing Portfolios –  Individual Reliability Attribute Ratios</vt:lpstr>
      <vt:lpstr>Natural Gas Generation by Region</vt:lpstr>
      <vt:lpstr>Prepare + Operate + Recover = Resilience</vt:lpstr>
      <vt:lpstr>PowerPoint Presentation</vt:lpstr>
      <vt:lpstr>DOE NOPR Summary</vt:lpstr>
      <vt:lpstr>High Level PJM Response</vt:lpstr>
      <vt:lpstr>Proposed Price Formation Enhancements</vt:lpstr>
      <vt:lpstr>Benefits of Price Formation Enhancements</vt:lpstr>
    </vt:vector>
  </TitlesOfParts>
  <Company>
  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created xsi:type="dcterms:W3CDTF">2017-11-21T12:13:35Z</dcterms:created>
  <dcterms:modified xsi:type="dcterms:W3CDTF">2017-11-27T03:51:00Z</dcterms:modified>
</cp:coreProperties>
</file>